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59" r:id="rId6"/>
    <p:sldId id="260" r:id="rId7"/>
    <p:sldId id="261" r:id="rId8"/>
    <p:sldId id="262" r:id="rId9"/>
    <p:sldId id="277" r:id="rId10"/>
    <p:sldId id="263" r:id="rId11"/>
    <p:sldId id="264" r:id="rId12"/>
    <p:sldId id="265" r:id="rId13"/>
    <p:sldId id="267" r:id="rId14"/>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1170" y="-10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12" y="842003"/>
            <a:ext cx="6858070" cy="1791191"/>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12" y="2702269"/>
            <a:ext cx="6858070" cy="12421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447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277ADF70-EFC5-4A77-AA49-08257BA99EF5}" type="datetimeFigureOut">
              <a:rPr lang="zh-CN" altLang="en-US"/>
              <a:pPr>
                <a:defRPr/>
              </a:pPr>
              <a:t>2016/8/15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D67A2CB-A5FC-48A8-AEDD-195544891F91}"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6" y="273919"/>
            <a:ext cx="7886780" cy="43600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3"/>
          <p:cNvSpPr>
            <a:spLocks noGrp="1"/>
          </p:cNvSpPr>
          <p:nvPr>
            <p:ph type="dt" sz="half" idx="10"/>
          </p:nvPr>
        </p:nvSpPr>
        <p:spPr/>
        <p:txBody>
          <a:bodyPr/>
          <a:lstStyle>
            <a:lvl1pPr>
              <a:defRPr/>
            </a:lvl1pPr>
          </a:lstStyle>
          <a:p>
            <a:pPr>
              <a:defRPr/>
            </a:pPr>
            <a:fld id="{51068D94-36E8-450D-A385-AC26C13116E5}" type="datetimeFigureOut">
              <a:rPr lang="zh-CN" altLang="en-US"/>
              <a:pPr>
                <a:defRPr/>
              </a:pPr>
              <a:t>2016/8/15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E4EF286-74CE-4898-B860-189F8D9557BF}"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A75A94D-0B41-4FED-A436-135AF813FA48}" type="datetimeFigureOut">
              <a:rPr lang="zh-CN" altLang="en-US"/>
              <a:pPr>
                <a:defRPr/>
              </a:pPr>
              <a:t>2016/8/15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CA0E4B-1AE0-4B83-8848-5989E2812942}"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94" y="1282655"/>
            <a:ext cx="7886780" cy="2140139"/>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94" y="3443040"/>
            <a:ext cx="7886780" cy="11254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447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66418F5-42FF-4CE2-BD33-00CBAE944EE0}" type="datetimeFigureOut">
              <a:rPr lang="zh-CN" altLang="en-US"/>
              <a:pPr>
                <a:defRPr/>
              </a:pPr>
              <a:t>2016/8/15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59B4E43-6817-4720-A286-27ECDD9BC567}"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6" y="1369594"/>
            <a:ext cx="3886240" cy="326439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97" y="1369594"/>
            <a:ext cx="3886240" cy="326439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028B8B1C-6A79-4175-A85B-FCBC0F319315}" type="datetimeFigureOut">
              <a:rPr lang="zh-CN" altLang="en-US"/>
              <a:pPr>
                <a:defRPr/>
              </a:pPr>
              <a:t>2016/8/15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B934C35-C058-4AE2-AECE-BAAEA0DF7C1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7" y="273919"/>
            <a:ext cx="7886780" cy="994445"/>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90" y="1334194"/>
            <a:ext cx="3655218" cy="618103"/>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447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90" y="1999582"/>
            <a:ext cx="3655218" cy="26439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51" y="1334194"/>
            <a:ext cx="3673219" cy="618103"/>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447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51" y="1999582"/>
            <a:ext cx="3673219" cy="26439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866202A0-5A7D-4280-83BE-5E10E3AE5F07}" type="datetimeFigureOut">
              <a:rPr lang="zh-CN" altLang="en-US"/>
              <a:pPr>
                <a:defRPr/>
              </a:pPr>
              <a:t>2016/8/15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8F66CBC-3035-4B23-9DA3-4BA7E66B197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8DCD282-8AD9-4A8D-B17B-9CB384620540}" type="datetimeFigureOut">
              <a:rPr lang="zh-CN" altLang="en-US"/>
              <a:pPr>
                <a:defRPr/>
              </a:pPr>
              <a:t>2016/8/15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722E920-1A17-49D8-8B8F-0155EDA3D800}"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05D343-3DD1-43BD-A0C2-360B3ADECC7A}" type="datetimeFigureOut">
              <a:rPr lang="zh-CN" altLang="en-US"/>
              <a:pPr>
                <a:defRPr/>
              </a:pPr>
              <a:t>2016/8/15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AE7FAEE-BEA4-451B-A6EE-37C835D002BB}"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7" y="342994"/>
            <a:ext cx="3124044" cy="1200479"/>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431" y="342995"/>
            <a:ext cx="4629197" cy="405399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4470" indent="0">
              <a:buNone/>
              <a:defRPr sz="1500"/>
            </a:lvl9pPr>
          </a:lstStyle>
          <a:p>
            <a:pPr lvl="0"/>
            <a:endParaRPr lang="zh-CN" altLang="en-US" noProof="0"/>
          </a:p>
        </p:txBody>
      </p:sp>
      <p:sp>
        <p:nvSpPr>
          <p:cNvPr id="4" name="文本占位符 3"/>
          <p:cNvSpPr>
            <a:spLocks noGrp="1"/>
          </p:cNvSpPr>
          <p:nvPr>
            <p:ph type="body" sz="half" idx="2"/>
          </p:nvPr>
        </p:nvSpPr>
        <p:spPr>
          <a:xfrm>
            <a:off x="629847" y="1543473"/>
            <a:ext cx="3124044" cy="2859474"/>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4470" indent="0">
              <a:buNone/>
              <a:defRPr sz="105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61AE72-53E4-4B7F-B88F-AFFBFCFDB32D}" type="datetimeFigureOut">
              <a:rPr lang="zh-CN" altLang="en-US"/>
              <a:pPr>
                <a:defRPr/>
              </a:pPr>
              <a:t>2016/8/15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D1B7940-2FBE-4615-BB5E-9194EE68ECC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742" y="273919"/>
            <a:ext cx="1971695" cy="436007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6" y="273919"/>
            <a:ext cx="5800784" cy="436007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AB920D-02FF-4A40-AF03-47DF12132269}" type="datetimeFigureOut">
              <a:rPr lang="zh-CN" altLang="en-US"/>
              <a:pPr>
                <a:defRPr/>
              </a:pPr>
              <a:t>2016/8/15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ECA1B20-87A5-4E54-B77B-8C948C81848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28650" y="274638"/>
            <a:ext cx="7886700" cy="993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 name="文本占位符 2"/>
          <p:cNvSpPr>
            <a:spLocks noGrp="1"/>
          </p:cNvSpPr>
          <p:nvPr>
            <p:ph type="body" idx="1"/>
          </p:nvPr>
        </p:nvSpPr>
        <p:spPr>
          <a:xfrm>
            <a:off x="628650" y="1370013"/>
            <a:ext cx="7886700" cy="32639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8850"/>
            <a:ext cx="2057400" cy="273050"/>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ea typeface="+mn-ea"/>
              </a:defRPr>
            </a:lvl1pPr>
          </a:lstStyle>
          <a:p>
            <a:pPr>
              <a:defRPr/>
            </a:pPr>
            <a:fld id="{EE5ADCD1-86E3-496C-B8F8-E2F4A564F8D1}" type="datetimeFigureOut">
              <a:rPr lang="zh-CN" altLang="en-US"/>
              <a:pPr>
                <a:defRPr/>
              </a:pPr>
              <a:t>2016/8/15</a:t>
            </a:fld>
            <a:endParaRPr lang="zh-CN" altLang="en-US"/>
          </a:p>
        </p:txBody>
      </p:sp>
      <p:sp>
        <p:nvSpPr>
          <p:cNvPr id="5" name="页脚占位符 4"/>
          <p:cNvSpPr>
            <a:spLocks noGrp="1"/>
          </p:cNvSpPr>
          <p:nvPr>
            <p:ph type="ftr" sz="quarter" idx="3"/>
          </p:nvPr>
        </p:nvSpPr>
        <p:spPr>
          <a:xfrm>
            <a:off x="3028950" y="4768850"/>
            <a:ext cx="3086100" cy="273050"/>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457950" y="4768850"/>
            <a:ext cx="2057400" cy="273050"/>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ea typeface="+mn-ea"/>
              </a:defRPr>
            </a:lvl1pPr>
          </a:lstStyle>
          <a:p>
            <a:pPr>
              <a:defRPr/>
            </a:pPr>
            <a:fld id="{90296754-114E-41CD-AC13-7D7781C1918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itchFamily="34" charset="0"/>
          <a:ea typeface="宋体" charset="-122"/>
        </a:defRPr>
      </a:lvl2pPr>
      <a:lvl3pPr algn="l" defTabSz="685800" rtl="0" fontAlgn="base">
        <a:lnSpc>
          <a:spcPct val="90000"/>
        </a:lnSpc>
        <a:spcBef>
          <a:spcPct val="0"/>
        </a:spcBef>
        <a:spcAft>
          <a:spcPct val="0"/>
        </a:spcAft>
        <a:defRPr sz="3300">
          <a:solidFill>
            <a:schemeClr val="tx1"/>
          </a:solidFill>
          <a:latin typeface="Calibri Light" pitchFamily="34" charset="0"/>
          <a:ea typeface="宋体" charset="-122"/>
        </a:defRPr>
      </a:lvl3pPr>
      <a:lvl4pPr algn="l" defTabSz="685800" rtl="0" fontAlgn="base">
        <a:lnSpc>
          <a:spcPct val="90000"/>
        </a:lnSpc>
        <a:spcBef>
          <a:spcPct val="0"/>
        </a:spcBef>
        <a:spcAft>
          <a:spcPct val="0"/>
        </a:spcAft>
        <a:defRPr sz="3300">
          <a:solidFill>
            <a:schemeClr val="tx1"/>
          </a:solidFill>
          <a:latin typeface="Calibri Light" pitchFamily="34" charset="0"/>
          <a:ea typeface="宋体" charset="-122"/>
        </a:defRPr>
      </a:lvl4pPr>
      <a:lvl5pPr algn="l" defTabSz="685800" rtl="0" fontAlgn="base">
        <a:lnSpc>
          <a:spcPct val="90000"/>
        </a:lnSpc>
        <a:spcBef>
          <a:spcPct val="0"/>
        </a:spcBef>
        <a:spcAft>
          <a:spcPct val="0"/>
        </a:spcAft>
        <a:defRPr sz="3300">
          <a:solidFill>
            <a:schemeClr val="tx1"/>
          </a:solidFill>
          <a:latin typeface="Calibri Light" pitchFamily="34" charset="0"/>
          <a:ea typeface="宋体" charset="-122"/>
        </a:defRPr>
      </a:lvl5pPr>
      <a:lvl6pPr marL="457200" algn="l" defTabSz="685800" rtl="0" fontAlgn="base">
        <a:lnSpc>
          <a:spcPct val="90000"/>
        </a:lnSpc>
        <a:spcBef>
          <a:spcPct val="0"/>
        </a:spcBef>
        <a:spcAft>
          <a:spcPct val="0"/>
        </a:spcAft>
        <a:defRPr sz="3300">
          <a:solidFill>
            <a:schemeClr val="tx1"/>
          </a:solidFill>
          <a:latin typeface="Calibri Light" pitchFamily="34" charset="0"/>
          <a:ea typeface="宋体" charset="-122"/>
        </a:defRPr>
      </a:lvl6pPr>
      <a:lvl7pPr marL="914400" algn="l" defTabSz="685800" rtl="0" fontAlgn="base">
        <a:lnSpc>
          <a:spcPct val="90000"/>
        </a:lnSpc>
        <a:spcBef>
          <a:spcPct val="0"/>
        </a:spcBef>
        <a:spcAft>
          <a:spcPct val="0"/>
        </a:spcAft>
        <a:defRPr sz="3300">
          <a:solidFill>
            <a:schemeClr val="tx1"/>
          </a:solidFill>
          <a:latin typeface="Calibri Light" pitchFamily="34" charset="0"/>
          <a:ea typeface="宋体" charset="-122"/>
        </a:defRPr>
      </a:lvl7pPr>
      <a:lvl8pPr marL="1371600" algn="l" defTabSz="685800" rtl="0" fontAlgn="base">
        <a:lnSpc>
          <a:spcPct val="90000"/>
        </a:lnSpc>
        <a:spcBef>
          <a:spcPct val="0"/>
        </a:spcBef>
        <a:spcAft>
          <a:spcPct val="0"/>
        </a:spcAft>
        <a:defRPr sz="3300">
          <a:solidFill>
            <a:schemeClr val="tx1"/>
          </a:solidFill>
          <a:latin typeface="Calibri Light" pitchFamily="34" charset="0"/>
          <a:ea typeface="宋体" charset="-122"/>
        </a:defRPr>
      </a:lvl8pPr>
      <a:lvl9pPr marL="1828800" algn="l" defTabSz="685800" rtl="0" fontAlgn="base">
        <a:lnSpc>
          <a:spcPct val="90000"/>
        </a:lnSpc>
        <a:spcBef>
          <a:spcPct val="0"/>
        </a:spcBef>
        <a:spcAft>
          <a:spcPct val="0"/>
        </a:spcAft>
        <a:defRPr sz="3300">
          <a:solidFill>
            <a:schemeClr val="tx1"/>
          </a:solidFill>
          <a:latin typeface="Calibri Light" pitchFamily="34" charset="0"/>
          <a:ea typeface="宋体" charset="-122"/>
        </a:defRPr>
      </a:lvl9pPr>
    </p:titleStyle>
    <p:bodyStyle>
      <a:lvl1pPr marL="171450" indent="-168275"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68275"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68275"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68275"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68275"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6585" indent="-169545"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9485" indent="-169545"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2385" indent="-169545"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5285" indent="-169545"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447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emf"/><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1776413" y="479425"/>
            <a:ext cx="9428163" cy="2651125"/>
          </a:xfrm>
          <a:prstGeom prst="rect">
            <a:avLst/>
          </a:prstGeom>
          <a:noFill/>
          <a:ln>
            <a:noFill/>
          </a:ln>
        </p:spPr>
        <p:txBody>
          <a:bodyPr>
            <a:spAutoFit/>
          </a:bodyPr>
          <a:lstStyle/>
          <a:p>
            <a:pPr algn="ctr"/>
            <a:r>
              <a:rPr lang="en-US" altLang="zh-CN" sz="5400">
                <a:effectLst>
                  <a:outerShdw blurRad="38100" dist="38100" dir="2700000" algn="tl">
                    <a:srgbClr val="C0C0C0"/>
                  </a:outerShdw>
                </a:effectLst>
                <a:latin typeface="Calibri" pitchFamily="34" charset="0"/>
              </a:rPr>
              <a:t>Think about a word</a:t>
            </a:r>
          </a:p>
          <a:p>
            <a:pPr algn="ctr"/>
            <a:r>
              <a:rPr lang="en-US" altLang="zh-CN" sz="5400">
                <a:effectLst>
                  <a:outerShdw blurRad="38100" dist="38100" dir="2700000" algn="tl">
                    <a:srgbClr val="C0C0C0"/>
                  </a:outerShdw>
                </a:effectLst>
                <a:latin typeface="Calibri" pitchFamily="34" charset="0"/>
              </a:rPr>
              <a:t>typically related to </a:t>
            </a:r>
          </a:p>
          <a:p>
            <a:pPr algn="ctr"/>
            <a:r>
              <a:rPr lang="en-US" altLang="zh-CN" sz="6000" b="1">
                <a:solidFill>
                  <a:srgbClr val="FF0000"/>
                </a:solidFill>
                <a:effectLst>
                  <a:outerShdw blurRad="38100" dist="38100" dir="2700000" algn="tl">
                    <a:srgbClr val="C0C0C0"/>
                  </a:outerShdw>
                </a:effectLst>
                <a:latin typeface="Calibri" pitchFamily="34" charset="0"/>
              </a:rPr>
              <a:t>American Culture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文本框 2"/>
          <p:cNvSpPr txBox="1">
            <a:spLocks noChangeArrowheads="1"/>
          </p:cNvSpPr>
          <p:nvPr/>
        </p:nvSpPr>
        <p:spPr bwMode="auto">
          <a:xfrm>
            <a:off x="711200" y="279400"/>
            <a:ext cx="7872413" cy="1006475"/>
          </a:xfrm>
          <a:prstGeom prst="rect">
            <a:avLst/>
          </a:prstGeom>
          <a:noFill/>
          <a:ln w="9525">
            <a:noFill/>
            <a:miter lim="800000"/>
            <a:headEnd/>
            <a:tailEnd/>
          </a:ln>
        </p:spPr>
        <p:txBody>
          <a:bodyPr>
            <a:spAutoFit/>
          </a:bodyPr>
          <a:lstStyle/>
          <a:p>
            <a:r>
              <a:rPr lang="en-US" altLang="zh-CN" sz="2000">
                <a:latin typeface="Calibri" pitchFamily="34" charset="0"/>
              </a:rPr>
              <a:t>(4) It emphasized the significance of individual and believed that the ideal kind of individual was self-reliance and unselfish. People should depend on themselves for spiritual perfection. </a:t>
            </a:r>
          </a:p>
        </p:txBody>
      </p:sp>
      <p:pic>
        <p:nvPicPr>
          <p:cNvPr id="5" name="图片 4"/>
          <p:cNvPicPr>
            <a:picLocks noChangeAspect="1"/>
          </p:cNvPicPr>
          <p:nvPr/>
        </p:nvPicPr>
        <p:blipFill>
          <a:blip r:embed="rId2"/>
          <a:srcRect/>
          <a:stretch>
            <a:fillRect/>
          </a:stretch>
        </p:blipFill>
        <p:spPr bwMode="auto">
          <a:xfrm>
            <a:off x="3086100" y="2001838"/>
            <a:ext cx="5300663" cy="1825625"/>
          </a:xfrm>
          <a:prstGeom prst="rect">
            <a:avLst/>
          </a:prstGeom>
          <a:noFill/>
          <a:ln w="9525">
            <a:noFill/>
            <a:miter lim="800000"/>
            <a:headEnd/>
            <a:tailEnd/>
          </a:ln>
        </p:spPr>
      </p:pic>
      <p:pic>
        <p:nvPicPr>
          <p:cNvPr id="21508" name="图片 1" descr="u=4060979464,2862949586&amp;fm=21&amp;gp=0"/>
          <p:cNvPicPr>
            <a:picLocks noChangeAspect="1"/>
          </p:cNvPicPr>
          <p:nvPr/>
        </p:nvPicPr>
        <p:blipFill>
          <a:blip r:embed="rId3"/>
          <a:srcRect/>
          <a:stretch>
            <a:fillRect/>
          </a:stretch>
        </p:blipFill>
        <p:spPr bwMode="auto">
          <a:xfrm>
            <a:off x="792163" y="1443038"/>
            <a:ext cx="2095500" cy="1365250"/>
          </a:xfrm>
          <a:prstGeom prst="rect">
            <a:avLst/>
          </a:prstGeom>
          <a:noFill/>
          <a:ln w="9525">
            <a:noFill/>
            <a:miter lim="800000"/>
            <a:headEnd/>
            <a:tailEnd/>
          </a:ln>
        </p:spPr>
      </p:pic>
      <p:pic>
        <p:nvPicPr>
          <p:cNvPr id="21509" name="图片 3" descr="u=1691810799,97395868&amp;fm=21&amp;gp=0"/>
          <p:cNvPicPr>
            <a:picLocks noChangeAspect="1"/>
          </p:cNvPicPr>
          <p:nvPr/>
        </p:nvPicPr>
        <p:blipFill>
          <a:blip r:embed="rId4"/>
          <a:srcRect/>
          <a:stretch>
            <a:fillRect/>
          </a:stretch>
        </p:blipFill>
        <p:spPr bwMode="auto">
          <a:xfrm>
            <a:off x="790575" y="3043238"/>
            <a:ext cx="2098675" cy="14112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文本框 1"/>
          <p:cNvSpPr txBox="1">
            <a:spLocks noChangeArrowheads="1"/>
          </p:cNvSpPr>
          <p:nvPr/>
        </p:nvSpPr>
        <p:spPr bwMode="auto">
          <a:xfrm>
            <a:off x="1042988" y="144463"/>
            <a:ext cx="4673600" cy="1311275"/>
          </a:xfrm>
          <a:prstGeom prst="rect">
            <a:avLst/>
          </a:prstGeom>
          <a:noFill/>
          <a:ln w="9525">
            <a:noFill/>
            <a:miter lim="800000"/>
            <a:headEnd/>
            <a:tailEnd/>
          </a:ln>
        </p:spPr>
        <p:txBody>
          <a:bodyPr>
            <a:spAutoFit/>
          </a:bodyPr>
          <a:lstStyle/>
          <a:p>
            <a:r>
              <a:rPr lang="en-US" altLang="zh-CN" sz="3600">
                <a:solidFill>
                  <a:schemeClr val="accent1"/>
                </a:solidFill>
                <a:effectLst>
                  <a:outerShdw blurRad="38100" dist="38100" dir="2700000" algn="tl">
                    <a:srgbClr val="C0C0C0"/>
                  </a:outerShdw>
                </a:effectLst>
                <a:latin typeface="Calibri" pitchFamily="34" charset="0"/>
              </a:rPr>
              <a:t>The Positive Effects</a:t>
            </a:r>
          </a:p>
          <a:p>
            <a:r>
              <a:rPr lang="en-US" altLang="zh-CN" sz="4400">
                <a:solidFill>
                  <a:schemeClr val="accent1"/>
                </a:solidFill>
                <a:effectLst>
                  <a:outerShdw blurRad="38100" dist="38100" dir="2700000" algn="tl">
                    <a:srgbClr val="C0C0C0"/>
                  </a:outerShdw>
                </a:effectLst>
                <a:latin typeface="Calibri" pitchFamily="34" charset="0"/>
              </a:rPr>
              <a:t>of Individualism</a:t>
            </a:r>
          </a:p>
        </p:txBody>
      </p:sp>
      <p:sp>
        <p:nvSpPr>
          <p:cNvPr id="22530" name="文本框 4"/>
          <p:cNvSpPr txBox="1">
            <a:spLocks noChangeArrowheads="1"/>
          </p:cNvSpPr>
          <p:nvPr/>
        </p:nvSpPr>
        <p:spPr bwMode="auto">
          <a:xfrm>
            <a:off x="960438" y="1674813"/>
            <a:ext cx="7886700" cy="2562225"/>
          </a:xfrm>
          <a:prstGeom prst="rect">
            <a:avLst/>
          </a:prstGeom>
          <a:noFill/>
          <a:ln w="9525">
            <a:noFill/>
            <a:miter lim="800000"/>
            <a:headEnd/>
            <a:tailEnd/>
          </a:ln>
        </p:spPr>
        <p:txBody>
          <a:bodyPr>
            <a:spAutoFit/>
          </a:bodyPr>
          <a:lstStyle/>
          <a:p>
            <a:r>
              <a:rPr lang="en-US" altLang="zh-CN">
                <a:latin typeface="Calibri" pitchFamily="34" charset="0"/>
              </a:rPr>
              <a:t>To some extent, individualism does much with the generation and development of American democracy for it insisted on essential worth and dignity of individuals. It encourages everyone to stick to their own opinions and realize their personal value regardless of the tradition and custom.</a:t>
            </a:r>
          </a:p>
          <a:p>
            <a:r>
              <a:rPr lang="en-US" altLang="zh-CN">
                <a:latin typeface="Calibri" pitchFamily="34" charset="0"/>
              </a:rPr>
              <a:t>Apart from it, we can also see the great influences of individualism in character building. American tend more to have a positive attitude towards their lives, enjoy their own way of living, and be delighted to face challenge. Instead of paying more attention to others, they are more likely to follow their own heart. And all these might explain why American are always creative.</a:t>
            </a:r>
          </a:p>
        </p:txBody>
      </p:sp>
      <p:pic>
        <p:nvPicPr>
          <p:cNvPr id="22531" name="图片 2" descr="u=1772527340,3820635289&amp;fm=21&amp;gp=0"/>
          <p:cNvPicPr>
            <a:picLocks noChangeAspect="1"/>
          </p:cNvPicPr>
          <p:nvPr/>
        </p:nvPicPr>
        <p:blipFill>
          <a:blip r:embed="rId2"/>
          <a:srcRect/>
          <a:stretch>
            <a:fillRect/>
          </a:stretch>
        </p:blipFill>
        <p:spPr bwMode="auto">
          <a:xfrm>
            <a:off x="6604000" y="203200"/>
            <a:ext cx="1558925" cy="1171575"/>
          </a:xfrm>
          <a:prstGeom prst="rect">
            <a:avLst/>
          </a:prstGeom>
          <a:noFill/>
          <a:ln w="9525">
            <a:noFill/>
            <a:miter lim="800000"/>
            <a:headEnd/>
            <a:tailEnd/>
          </a:ln>
        </p:spPr>
      </p:pic>
      <p:pic>
        <p:nvPicPr>
          <p:cNvPr id="22532" name="图片 3" descr="u=257754027,2422121597&amp;fm=21&amp;gp=0"/>
          <p:cNvPicPr>
            <a:picLocks noChangeAspect="1"/>
          </p:cNvPicPr>
          <p:nvPr/>
        </p:nvPicPr>
        <p:blipFill>
          <a:blip r:embed="rId3"/>
          <a:srcRect/>
          <a:stretch>
            <a:fillRect/>
          </a:stretch>
        </p:blipFill>
        <p:spPr bwMode="auto">
          <a:xfrm>
            <a:off x="4730750" y="165100"/>
            <a:ext cx="1762125" cy="117951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文本框 1"/>
          <p:cNvSpPr txBox="1">
            <a:spLocks noChangeArrowheads="1"/>
          </p:cNvSpPr>
          <p:nvPr/>
        </p:nvSpPr>
        <p:spPr bwMode="auto">
          <a:xfrm>
            <a:off x="1028700" y="600075"/>
            <a:ext cx="7234238" cy="2840038"/>
          </a:xfrm>
          <a:prstGeom prst="rect">
            <a:avLst/>
          </a:prstGeom>
          <a:noFill/>
          <a:ln w="9525">
            <a:noFill/>
            <a:miter lim="800000"/>
            <a:headEnd/>
            <a:tailEnd/>
          </a:ln>
        </p:spPr>
        <p:txBody>
          <a:bodyPr>
            <a:spAutoFit/>
          </a:bodyPr>
          <a:lstStyle/>
          <a:p>
            <a:r>
              <a:rPr lang="en-US" altLang="zh-CN" sz="3600">
                <a:solidFill>
                  <a:srgbClr val="FF0000"/>
                </a:solidFill>
                <a:latin typeface="Calibri" pitchFamily="34" charset="0"/>
              </a:rPr>
              <a:t>However</a:t>
            </a:r>
            <a:r>
              <a:rPr lang="en-US" altLang="zh-CN">
                <a:latin typeface="Calibri" pitchFamily="34" charset="0"/>
              </a:rPr>
              <a:t>, we should also see the rampant individualism in America had been far away from Emerson's expectation, and even distorts the  real democracy.</a:t>
            </a:r>
          </a:p>
          <a:p>
            <a:r>
              <a:rPr lang="en-US" altLang="zh-CN">
                <a:latin typeface="Calibri" pitchFamily="34" charset="0"/>
              </a:rPr>
              <a:t>Individualism has been used as a way  to justify some people's strong desire for money. The indistinct border between individuality liberation and the loss of essential moral principles can make people confused.</a:t>
            </a:r>
          </a:p>
          <a:p>
            <a:r>
              <a:rPr lang="en-US" altLang="zh-CN">
                <a:latin typeface="Calibri" pitchFamily="34" charset="0"/>
              </a:rPr>
              <a:t>What's more, rampant individualism makes American overlook other nations' culture and cannot be modest enough to regret for their evident mistakes.</a:t>
            </a:r>
            <a:endParaRPr lang="zh-CN" altLang="en-US">
              <a:latin typeface="Calibri" pitchFamily="34" charset="0"/>
            </a:endParaRPr>
          </a:p>
        </p:txBody>
      </p:sp>
      <p:pic>
        <p:nvPicPr>
          <p:cNvPr id="23554" name="图片 2" descr="u=620356225,1514873160&amp;fm=21&amp;gp=0"/>
          <p:cNvPicPr>
            <a:picLocks noChangeAspect="1"/>
          </p:cNvPicPr>
          <p:nvPr/>
        </p:nvPicPr>
        <p:blipFill>
          <a:blip r:embed="rId2"/>
          <a:srcRect/>
          <a:stretch>
            <a:fillRect/>
          </a:stretch>
        </p:blipFill>
        <p:spPr bwMode="auto">
          <a:xfrm>
            <a:off x="1066800" y="3438525"/>
            <a:ext cx="2187575" cy="1558925"/>
          </a:xfrm>
          <a:prstGeom prst="rect">
            <a:avLst/>
          </a:prstGeom>
          <a:noFill/>
          <a:ln w="9525">
            <a:noFill/>
            <a:miter lim="800000"/>
            <a:headEnd/>
            <a:tailEnd/>
          </a:ln>
        </p:spPr>
      </p:pic>
      <p:pic>
        <p:nvPicPr>
          <p:cNvPr id="23555" name="图片 3" descr="u=2531091495,3673294207&amp;fm=21&amp;gp=0"/>
          <p:cNvPicPr>
            <a:picLocks noChangeAspect="1"/>
          </p:cNvPicPr>
          <p:nvPr/>
        </p:nvPicPr>
        <p:blipFill>
          <a:blip r:embed="rId3"/>
          <a:srcRect/>
          <a:stretch>
            <a:fillRect/>
          </a:stretch>
        </p:blipFill>
        <p:spPr bwMode="auto">
          <a:xfrm>
            <a:off x="5627688" y="3451225"/>
            <a:ext cx="2093912" cy="1577975"/>
          </a:xfrm>
          <a:prstGeom prst="rect">
            <a:avLst/>
          </a:prstGeom>
          <a:noFill/>
          <a:ln w="9525">
            <a:noFill/>
            <a:miter lim="800000"/>
            <a:headEnd/>
            <a:tailEnd/>
          </a:ln>
        </p:spPr>
      </p:pic>
      <p:pic>
        <p:nvPicPr>
          <p:cNvPr id="23556" name="图片 4" descr="u=2346507435,2146887531&amp;fm=21&amp;gp=0"/>
          <p:cNvPicPr>
            <a:picLocks noChangeAspect="1"/>
          </p:cNvPicPr>
          <p:nvPr/>
        </p:nvPicPr>
        <p:blipFill>
          <a:blip r:embed="rId4"/>
          <a:srcRect/>
          <a:stretch>
            <a:fillRect/>
          </a:stretch>
        </p:blipFill>
        <p:spPr bwMode="auto">
          <a:xfrm>
            <a:off x="3463925" y="3449638"/>
            <a:ext cx="1919288" cy="15589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63" y="1703070"/>
            <a:ext cx="7000875" cy="921385"/>
          </a:xfrm>
          <a:prstGeom prst="rect">
            <a:avLst/>
          </a:prstGeom>
          <a:noFill/>
          <a:ln>
            <a:noFill/>
          </a:ln>
        </p:spPr>
        <p:txBody>
          <a:bodyPr wrap="none">
            <a:spAutoFit/>
          </a:bodyPr>
          <a:lstStyle/>
          <a:p>
            <a:pPr algn="ctr" fontAlgn="auto">
              <a:spcBef>
                <a:spcPts val="0"/>
              </a:spcBef>
              <a:spcAft>
                <a:spcPts val="0"/>
              </a:spcAft>
              <a:defRPr/>
            </a:pPr>
            <a:r>
              <a:rPr lang="en-US" altLang="zh-CN" sz="5400">
                <a:ln w="6600">
                  <a:solidFill>
                    <a:schemeClr val="accent2"/>
                  </a:solidFill>
                  <a:prstDash val="solid"/>
                </a:ln>
                <a:solidFill>
                  <a:srgbClr val="FFFFFF"/>
                </a:solidFill>
                <a:effectLst>
                  <a:outerShdw dist="38100" dir="2700000" algn="tl" rotWithShape="0">
                    <a:schemeClr val="accent2"/>
                  </a:outerShdw>
                </a:effectLst>
                <a:latin typeface="+mn-lt"/>
                <a:ea typeface="+mn-ea"/>
              </a:rPr>
              <a:t>Thanks for your listening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饼形 1"/>
          <p:cNvSpPr/>
          <p:nvPr/>
        </p:nvSpPr>
        <p:spPr>
          <a:xfrm>
            <a:off x="299085" y="993140"/>
            <a:ext cx="3379470" cy="3134360"/>
          </a:xfrm>
          <a:prstGeom prst="pie">
            <a:avLst/>
          </a:prstGeom>
          <a:blipFill rotWithShape="1">
            <a:blip r:embed="rId2"/>
            <a:stretch>
              <a:fillRect b="-1000"/>
            </a:stretch>
          </a:blip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 name="矩形 2"/>
          <p:cNvSpPr/>
          <p:nvPr/>
        </p:nvSpPr>
        <p:spPr>
          <a:xfrm>
            <a:off x="2160588" y="622300"/>
            <a:ext cx="2205037" cy="1762125"/>
          </a:xfrm>
          <a:prstGeom prst="rect">
            <a:avLst/>
          </a:prstGeom>
          <a:blipFill rotWithShape="1">
            <a:blip r:embed="rId3"/>
            <a:stretch>
              <a:fillRect/>
            </a:stretch>
          </a:blip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a:off x="4492625" y="622300"/>
            <a:ext cx="2205038" cy="1762125"/>
          </a:xfrm>
          <a:prstGeom prst="rect">
            <a:avLst/>
          </a:prstGeom>
          <a:blipFill rotWithShape="1">
            <a:blip r:embed="rId4"/>
            <a:stretch>
              <a:fillRect/>
            </a:stretch>
          </a:blip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6858000" y="646113"/>
            <a:ext cx="2206625" cy="1760537"/>
          </a:xfrm>
          <a:prstGeom prst="rect">
            <a:avLst/>
          </a:prstGeom>
          <a:blipFill rotWithShape="1">
            <a:blip r:embed="rId5"/>
            <a:stretch>
              <a:fillRect/>
            </a:stretch>
          </a:blip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5"/>
          <p:cNvSpPr/>
          <p:nvPr/>
        </p:nvSpPr>
        <p:spPr>
          <a:xfrm>
            <a:off x="4456113" y="2606675"/>
            <a:ext cx="4414837" cy="1104900"/>
          </a:xfrm>
          <a:prstGeom prst="rect">
            <a:avLst/>
          </a:prstGeom>
          <a:noFill/>
          <a:ln>
            <a:noFill/>
          </a:ln>
        </p:spPr>
        <p:txBody>
          <a:bodyPr wrap="none">
            <a:spAutoFit/>
          </a:bodyPr>
          <a:lstStyle/>
          <a:p>
            <a:pPr algn="ctr" fontAlgn="auto">
              <a:spcBef>
                <a:spcPts val="0"/>
              </a:spcBef>
              <a:spcAft>
                <a:spcPts val="0"/>
              </a:spcAft>
              <a:defRPr/>
            </a:pPr>
            <a:r>
              <a:rPr lang="en-US" altLang="zh-CN" sz="6600" b="1">
                <a:solidFill>
                  <a:srgbClr val="FF0000"/>
                </a:solidFill>
                <a:effectLst>
                  <a:outerShdw blurRad="38100" dist="25400" dir="5400000" algn="ctr" rotWithShape="0">
                    <a:srgbClr val="6E747A">
                      <a:alpha val="43000"/>
                    </a:srgbClr>
                  </a:outerShdw>
                </a:effectLst>
                <a:latin typeface="+mn-lt"/>
                <a:ea typeface="+mn-ea"/>
              </a:rPr>
              <a:t>I</a:t>
            </a:r>
            <a:r>
              <a:rPr lang="en-US" altLang="zh-CN" sz="6000">
                <a:solidFill>
                  <a:schemeClr val="accent1"/>
                </a:solidFill>
                <a:effectLst>
                  <a:outerShdw blurRad="38100" dist="25400" dir="5400000" algn="ctr" rotWithShape="0">
                    <a:srgbClr val="6E747A">
                      <a:alpha val="43000"/>
                    </a:srgbClr>
                  </a:outerShdw>
                </a:effectLst>
                <a:latin typeface="+mn-lt"/>
                <a:ea typeface="+mn-ea"/>
              </a:rPr>
              <a:t>nd</a:t>
            </a:r>
            <a:r>
              <a:rPr lang="en-US" altLang="zh-CN" sz="6600" b="1">
                <a:solidFill>
                  <a:srgbClr val="FF0000"/>
                </a:solidFill>
                <a:effectLst>
                  <a:outerShdw blurRad="38100" dist="25400" dir="5400000" algn="ctr" rotWithShape="0">
                    <a:srgbClr val="6E747A">
                      <a:alpha val="43000"/>
                    </a:srgbClr>
                  </a:outerShdw>
                </a:effectLst>
                <a:latin typeface="+mn-lt"/>
                <a:ea typeface="+mn-ea"/>
              </a:rPr>
              <a:t>i</a:t>
            </a:r>
            <a:r>
              <a:rPr lang="en-US" altLang="zh-CN" sz="6000">
                <a:solidFill>
                  <a:schemeClr val="accent1"/>
                </a:solidFill>
                <a:effectLst>
                  <a:outerShdw blurRad="38100" dist="25400" dir="5400000" algn="ctr" rotWithShape="0">
                    <a:srgbClr val="6E747A">
                      <a:alpha val="43000"/>
                    </a:srgbClr>
                  </a:outerShdw>
                </a:effectLst>
                <a:latin typeface="+mn-lt"/>
                <a:ea typeface="+mn-ea"/>
              </a:rPr>
              <a:t>v</a:t>
            </a:r>
            <a:r>
              <a:rPr lang="en-US" altLang="zh-CN" sz="6600" b="1">
                <a:solidFill>
                  <a:srgbClr val="FF0000"/>
                </a:solidFill>
                <a:effectLst>
                  <a:outerShdw blurRad="38100" dist="25400" dir="5400000" algn="ctr" rotWithShape="0">
                    <a:srgbClr val="6E747A">
                      <a:alpha val="43000"/>
                    </a:srgbClr>
                  </a:outerShdw>
                </a:effectLst>
                <a:latin typeface="+mn-lt"/>
                <a:ea typeface="+mn-ea"/>
              </a:rPr>
              <a:t>i</a:t>
            </a:r>
            <a:r>
              <a:rPr lang="en-US" altLang="zh-CN" sz="6000">
                <a:solidFill>
                  <a:schemeClr val="accent1"/>
                </a:solidFill>
                <a:effectLst>
                  <a:outerShdw blurRad="38100" dist="25400" dir="5400000" algn="ctr" rotWithShape="0">
                    <a:srgbClr val="6E747A">
                      <a:alpha val="43000"/>
                    </a:srgbClr>
                  </a:outerShdw>
                </a:effectLst>
                <a:latin typeface="+mn-lt"/>
                <a:ea typeface="+mn-ea"/>
              </a:rPr>
              <a:t>dual</a:t>
            </a:r>
            <a:r>
              <a:rPr lang="en-US" altLang="zh-CN" sz="6600" b="1">
                <a:solidFill>
                  <a:srgbClr val="FF0000"/>
                </a:solidFill>
                <a:effectLst>
                  <a:outerShdw blurRad="38100" dist="25400" dir="5400000" algn="ctr" rotWithShape="0">
                    <a:srgbClr val="6E747A">
                      <a:alpha val="43000"/>
                    </a:srgbClr>
                  </a:outerShdw>
                </a:effectLst>
                <a:latin typeface="+mn-lt"/>
                <a:ea typeface="+mn-ea"/>
              </a:rPr>
              <a:t>i</a:t>
            </a:r>
            <a:r>
              <a:rPr lang="en-US" altLang="zh-CN" sz="6000">
                <a:solidFill>
                  <a:schemeClr val="accent1"/>
                </a:solidFill>
                <a:effectLst>
                  <a:outerShdw blurRad="38100" dist="25400" dir="5400000" algn="ctr" rotWithShape="0">
                    <a:srgbClr val="6E747A">
                      <a:alpha val="43000"/>
                    </a:srgbClr>
                  </a:outerShdw>
                </a:effectLst>
                <a:latin typeface="+mn-lt"/>
                <a:ea typeface="+mn-ea"/>
              </a:rPr>
              <a:t>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1" descr="4afbfbedab64034fa949d700abc379310a551d2b"/>
          <p:cNvPicPr>
            <a:picLocks noChangeAspect="1"/>
          </p:cNvPicPr>
          <p:nvPr/>
        </p:nvPicPr>
        <p:blipFill>
          <a:blip r:embed="rId2"/>
          <a:srcRect/>
          <a:stretch>
            <a:fillRect/>
          </a:stretch>
        </p:blipFill>
        <p:spPr bwMode="auto">
          <a:xfrm>
            <a:off x="5605463" y="347663"/>
            <a:ext cx="3305175" cy="3808412"/>
          </a:xfrm>
          <a:prstGeom prst="rect">
            <a:avLst/>
          </a:prstGeom>
          <a:noFill/>
          <a:ln w="9525">
            <a:noFill/>
            <a:miter lim="800000"/>
            <a:headEnd/>
            <a:tailEnd/>
          </a:ln>
        </p:spPr>
      </p:pic>
      <p:sp>
        <p:nvSpPr>
          <p:cNvPr id="3" name="矩形 2"/>
          <p:cNvSpPr/>
          <p:nvPr/>
        </p:nvSpPr>
        <p:spPr>
          <a:xfrm>
            <a:off x="5611813" y="4257675"/>
            <a:ext cx="3292475" cy="74295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r>
              <a:rPr lang="en-US" altLang="zh-CN" sz="2400">
                <a:solidFill>
                  <a:srgbClr val="FFFFFF"/>
                </a:solidFill>
              </a:rPr>
              <a:t>Ralph Waldo Emerson</a:t>
            </a:r>
          </a:p>
          <a:p>
            <a:pPr algn="ctr"/>
            <a:r>
              <a:rPr lang="en-US" altLang="zh-CN" sz="2400">
                <a:solidFill>
                  <a:srgbClr val="FFFFFF"/>
                </a:solidFill>
              </a:rPr>
              <a:t>1803-1882</a:t>
            </a:r>
          </a:p>
        </p:txBody>
      </p:sp>
      <p:sp>
        <p:nvSpPr>
          <p:cNvPr id="14339" name="文本框 9"/>
          <p:cNvSpPr txBox="1">
            <a:spLocks noChangeArrowheads="1"/>
          </p:cNvSpPr>
          <p:nvPr/>
        </p:nvSpPr>
        <p:spPr bwMode="auto">
          <a:xfrm>
            <a:off x="115888" y="1141413"/>
            <a:ext cx="5530850" cy="2282825"/>
          </a:xfrm>
          <a:prstGeom prst="rect">
            <a:avLst/>
          </a:prstGeom>
          <a:noFill/>
          <a:ln w="9525">
            <a:noFill/>
            <a:miter lim="800000"/>
            <a:headEnd/>
            <a:tailEnd/>
          </a:ln>
        </p:spPr>
        <p:txBody>
          <a:bodyPr>
            <a:spAutoFit/>
          </a:bodyPr>
          <a:lstStyle/>
          <a:p>
            <a:r>
              <a:rPr lang="en-US" altLang="zh-CN" sz="2400">
                <a:latin typeface="Calibri" pitchFamily="34" charset="0"/>
              </a:rPr>
              <a:t>As an outstanding thinker, poet, essayist and lecturer,  his thoughts have deeply </a:t>
            </a:r>
            <a:r>
              <a:rPr lang="en-US" altLang="zh-CN" sz="2400">
                <a:latin typeface="Calibri" pitchFamily="34" charset="0"/>
                <a:sym typeface="+mn-ea"/>
              </a:rPr>
              <a:t> influenced </a:t>
            </a:r>
            <a:r>
              <a:rPr lang="en-US" altLang="zh-CN" sz="2400">
                <a:latin typeface="Calibri" pitchFamily="34" charset="0"/>
              </a:rPr>
              <a:t>the culture of America</a:t>
            </a:r>
          </a:p>
          <a:p>
            <a:endParaRPr lang="en-US" altLang="zh-CN" sz="2400">
              <a:latin typeface="Calibri" pitchFamily="34" charset="0"/>
            </a:endParaRPr>
          </a:p>
          <a:p>
            <a:r>
              <a:rPr lang="en-US" altLang="zh-CN" sz="2400">
                <a:latin typeface="Calibri" pitchFamily="34" charset="0"/>
              </a:rPr>
              <a:t>Confucius of America  </a:t>
            </a:r>
          </a:p>
          <a:p>
            <a:r>
              <a:rPr lang="en-US" altLang="zh-CN" sz="2400">
                <a:latin typeface="Calibri" pitchFamily="34" charset="0"/>
              </a:rPr>
              <a:t>the father of "American Civilization".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78200" y="876300"/>
            <a:ext cx="4973638" cy="2165350"/>
          </a:xfrm>
          <a:prstGeom prst="rect">
            <a:avLst/>
          </a:prstGeom>
          <a:noFill/>
          <a:ln>
            <a:noFill/>
          </a:ln>
        </p:spPr>
        <p:txBody>
          <a:bodyPr wrap="none">
            <a:spAutoFit/>
          </a:bodyPr>
          <a:lstStyle/>
          <a:p>
            <a:pPr algn="ctr" fontAlgn="auto">
              <a:spcBef>
                <a:spcPts val="0"/>
              </a:spcBef>
              <a:spcAft>
                <a:spcPts val="0"/>
              </a:spcAft>
              <a:defRPr/>
            </a:pPr>
            <a:r>
              <a:rPr lang="en-US" altLang="zh-CN" sz="8800">
                <a:solidFill>
                  <a:schemeClr val="accent1"/>
                </a:solidFill>
                <a:effectLst>
                  <a:outerShdw blurRad="38100" dist="25400" dir="5400000" algn="ctr" rotWithShape="0">
                    <a:srgbClr val="6E747A">
                      <a:alpha val="43000"/>
                    </a:srgbClr>
                  </a:outerShdw>
                </a:effectLst>
                <a:latin typeface="+mn-lt"/>
                <a:ea typeface="+mn-ea"/>
              </a:rPr>
              <a:t>American</a:t>
            </a:r>
            <a:r>
              <a:rPr lang="en-US" altLang="zh-CN" sz="5400">
                <a:solidFill>
                  <a:schemeClr val="accent1"/>
                </a:solidFill>
                <a:effectLst>
                  <a:outerShdw blurRad="38100" dist="25400" dir="5400000" algn="ctr" rotWithShape="0">
                    <a:srgbClr val="6E747A">
                      <a:alpha val="43000"/>
                    </a:srgbClr>
                  </a:outerShdw>
                </a:effectLst>
                <a:latin typeface="+mn-lt"/>
                <a:ea typeface="+mn-ea"/>
              </a:rPr>
              <a:t> </a:t>
            </a:r>
          </a:p>
          <a:p>
            <a:pPr algn="ctr" fontAlgn="auto">
              <a:spcBef>
                <a:spcPts val="0"/>
              </a:spcBef>
              <a:spcAft>
                <a:spcPts val="0"/>
              </a:spcAft>
              <a:defRPr/>
            </a:pPr>
            <a:r>
              <a:rPr lang="en-US" altLang="zh-CN" sz="4800" b="1">
                <a:solidFill>
                  <a:srgbClr val="FF0000"/>
                </a:solidFill>
                <a:effectLst>
                  <a:outerShdw blurRad="38100" dist="25400" dir="5400000" algn="ctr" rotWithShape="0">
                    <a:srgbClr val="6E747A">
                      <a:alpha val="43000"/>
                    </a:srgbClr>
                  </a:outerShdw>
                </a:effectLst>
                <a:latin typeface="+mn-lt"/>
                <a:ea typeface="+mn-ea"/>
              </a:rPr>
              <a:t>Transcendentalism</a:t>
            </a:r>
          </a:p>
        </p:txBody>
      </p:sp>
      <p:sp>
        <p:nvSpPr>
          <p:cNvPr id="8" name="泪滴形 7"/>
          <p:cNvSpPr/>
          <p:nvPr/>
        </p:nvSpPr>
        <p:spPr>
          <a:xfrm>
            <a:off x="736600" y="730250"/>
            <a:ext cx="2505075" cy="2679700"/>
          </a:xfrm>
          <a:prstGeom prst="teardrop">
            <a:avLst/>
          </a:prstGeom>
          <a:blipFill rotWithShape="1">
            <a:blip r:embed="rId2"/>
            <a:stretch>
              <a:fillRect/>
            </a:stretch>
          </a:blip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71450" y="496888"/>
            <a:ext cx="3429000" cy="58420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fontAlgn="auto">
              <a:spcBef>
                <a:spcPts val="0"/>
              </a:spcBef>
              <a:spcAft>
                <a:spcPts val="0"/>
              </a:spcAft>
              <a:defRPr/>
            </a:pPr>
            <a:r>
              <a:rPr lang="en-US" altLang="zh-CN" sz="3200"/>
              <a:t>Brief Introduction</a:t>
            </a:r>
            <a:r>
              <a:rPr lang="en-US" altLang="zh-CN"/>
              <a:t> </a:t>
            </a:r>
          </a:p>
        </p:txBody>
      </p:sp>
      <p:sp>
        <p:nvSpPr>
          <p:cNvPr id="16386" name="文本框 4"/>
          <p:cNvSpPr txBox="1">
            <a:spLocks noChangeArrowheads="1"/>
          </p:cNvSpPr>
          <p:nvPr/>
        </p:nvSpPr>
        <p:spPr bwMode="auto">
          <a:xfrm>
            <a:off x="173038" y="1069975"/>
            <a:ext cx="9404350" cy="1558925"/>
          </a:xfrm>
          <a:prstGeom prst="rect">
            <a:avLst/>
          </a:prstGeom>
          <a:noFill/>
          <a:ln w="9525">
            <a:noFill/>
            <a:miter lim="800000"/>
            <a:headEnd/>
            <a:tailEnd/>
          </a:ln>
        </p:spPr>
        <p:txBody>
          <a:bodyPr>
            <a:spAutoFit/>
          </a:bodyPr>
          <a:lstStyle/>
          <a:p>
            <a:r>
              <a:rPr lang="en-US" altLang="zh-CN" sz="3200">
                <a:latin typeface="Calibri" pitchFamily="34" charset="0"/>
              </a:rPr>
              <a:t>It's the first American intellectual movement lasting from  1836 to 1855 in New England.</a:t>
            </a:r>
          </a:p>
          <a:p>
            <a:endParaRPr lang="en-US" altLang="zh-CN" sz="3200">
              <a:latin typeface="Calibri" pitchFamily="34" charset="0"/>
            </a:endParaRPr>
          </a:p>
        </p:txBody>
      </p:sp>
      <p:pic>
        <p:nvPicPr>
          <p:cNvPr id="6" name="图片 5" descr="11526389_9"/>
          <p:cNvPicPr>
            <a:picLocks noChangeAspect="1"/>
          </p:cNvPicPr>
          <p:nvPr/>
        </p:nvPicPr>
        <p:blipFill>
          <a:blip r:embed="rId2"/>
          <a:stretch>
            <a:fillRect/>
          </a:stretch>
        </p:blipFill>
        <p:spPr>
          <a:xfrm>
            <a:off x="342900" y="2355850"/>
            <a:ext cx="1873250" cy="1873250"/>
          </a:xfrm>
          <a:prstGeom prst="rect">
            <a:avLst/>
          </a:prstGeom>
          <a:ln w="25400">
            <a:solidFill>
              <a:schemeClr val="accent6">
                <a:lumMod val="75000"/>
              </a:schemeClr>
            </a:solidFill>
          </a:ln>
        </p:spPr>
      </p:pic>
      <p:pic>
        <p:nvPicPr>
          <p:cNvPr id="9" name="图片 8" descr="u=114498844,2560877911&amp;fm=21&amp;gp=0"/>
          <p:cNvPicPr>
            <a:picLocks noChangeAspect="1"/>
          </p:cNvPicPr>
          <p:nvPr/>
        </p:nvPicPr>
        <p:blipFill>
          <a:blip r:embed="rId3"/>
          <a:stretch>
            <a:fillRect/>
          </a:stretch>
        </p:blipFill>
        <p:spPr>
          <a:xfrm>
            <a:off x="2436813" y="2351088"/>
            <a:ext cx="1504950" cy="1858962"/>
          </a:xfrm>
          <a:prstGeom prst="rect">
            <a:avLst/>
          </a:prstGeom>
          <a:ln w="25400">
            <a:solidFill>
              <a:schemeClr val="accent6">
                <a:lumMod val="75000"/>
              </a:schemeClr>
            </a:solidFill>
          </a:ln>
        </p:spPr>
      </p:pic>
      <p:pic>
        <p:nvPicPr>
          <p:cNvPr id="7" name="图片 6" descr="u=1989042651,3026487300&amp;fm=21&amp;gp=0"/>
          <p:cNvPicPr>
            <a:picLocks noChangeAspect="1"/>
          </p:cNvPicPr>
          <p:nvPr/>
        </p:nvPicPr>
        <p:blipFill>
          <a:blip r:embed="rId4"/>
          <a:stretch>
            <a:fillRect/>
          </a:stretch>
        </p:blipFill>
        <p:spPr>
          <a:xfrm>
            <a:off x="4246563" y="2362200"/>
            <a:ext cx="1609725" cy="1858963"/>
          </a:xfrm>
          <a:prstGeom prst="rect">
            <a:avLst/>
          </a:prstGeom>
          <a:ln w="25400">
            <a:solidFill>
              <a:schemeClr val="accent6">
                <a:lumMod val="7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7975" y="565150"/>
            <a:ext cx="2171700" cy="58420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fontAlgn="auto">
              <a:spcBef>
                <a:spcPts val="0"/>
              </a:spcBef>
              <a:spcAft>
                <a:spcPts val="0"/>
              </a:spcAft>
              <a:defRPr/>
            </a:pPr>
            <a:r>
              <a:rPr lang="en-US" altLang="zh-CN" sz="3200"/>
              <a:t>Background</a:t>
            </a:r>
          </a:p>
        </p:txBody>
      </p:sp>
      <p:sp>
        <p:nvSpPr>
          <p:cNvPr id="17410" name="文本框 2"/>
          <p:cNvSpPr txBox="1">
            <a:spLocks noChangeArrowheads="1"/>
          </p:cNvSpPr>
          <p:nvPr/>
        </p:nvSpPr>
        <p:spPr bwMode="auto">
          <a:xfrm>
            <a:off x="241300" y="1389063"/>
            <a:ext cx="8502650" cy="2227262"/>
          </a:xfrm>
          <a:prstGeom prst="rect">
            <a:avLst/>
          </a:prstGeom>
          <a:noFill/>
          <a:ln w="9525">
            <a:noFill/>
            <a:miter lim="800000"/>
            <a:headEnd/>
            <a:tailEnd/>
          </a:ln>
        </p:spPr>
        <p:txBody>
          <a:bodyPr>
            <a:spAutoFit/>
          </a:bodyPr>
          <a:lstStyle/>
          <a:p>
            <a:r>
              <a:rPr lang="en-US" altLang="zh-CN" sz="2000">
                <a:latin typeface="Calibri" pitchFamily="34" charset="0"/>
              </a:rPr>
              <a:t>America won the American Revolutionary War in 1783.Entering the 19th century, America was gradually becoming independent in politics completely. Along with the political independence, American people are eager for cultural independence to establish their own national spirits and value system. But meanwhile, rapid expanded economy made the society more materialistic and evil. People thought more about satisfying their desires rather than raising their spirit’s height.</a:t>
            </a:r>
          </a:p>
        </p:txBody>
      </p:sp>
      <p:pic>
        <p:nvPicPr>
          <p:cNvPr id="17411" name="图片 3" descr="u=2788567689,3321631266&amp;fm=21&amp;gp=0"/>
          <p:cNvPicPr>
            <a:picLocks noChangeAspect="1"/>
          </p:cNvPicPr>
          <p:nvPr/>
        </p:nvPicPr>
        <p:blipFill>
          <a:blip r:embed="rId2"/>
          <a:srcRect/>
          <a:stretch>
            <a:fillRect/>
          </a:stretch>
        </p:blipFill>
        <p:spPr bwMode="auto">
          <a:xfrm>
            <a:off x="3290888" y="3422650"/>
            <a:ext cx="1989137" cy="1520825"/>
          </a:xfrm>
          <a:prstGeom prst="rect">
            <a:avLst/>
          </a:prstGeom>
          <a:noFill/>
          <a:ln w="9525">
            <a:noFill/>
            <a:miter lim="800000"/>
            <a:headEnd/>
            <a:tailEnd/>
          </a:ln>
        </p:spPr>
      </p:pic>
      <p:pic>
        <p:nvPicPr>
          <p:cNvPr id="17412" name="图片 4" descr="u=380675650,1866112924&amp;fm=21&amp;gp=0"/>
          <p:cNvPicPr>
            <a:picLocks noChangeAspect="1"/>
          </p:cNvPicPr>
          <p:nvPr/>
        </p:nvPicPr>
        <p:blipFill>
          <a:blip r:embed="rId3"/>
          <a:srcRect/>
          <a:stretch>
            <a:fillRect/>
          </a:stretch>
        </p:blipFill>
        <p:spPr bwMode="auto">
          <a:xfrm>
            <a:off x="5378450" y="3424238"/>
            <a:ext cx="2754313" cy="15414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文本框 1"/>
          <p:cNvSpPr txBox="1">
            <a:spLocks noChangeArrowheads="1"/>
          </p:cNvSpPr>
          <p:nvPr/>
        </p:nvSpPr>
        <p:spPr bwMode="auto">
          <a:xfrm>
            <a:off x="307975" y="1136650"/>
            <a:ext cx="8996363" cy="2501900"/>
          </a:xfrm>
          <a:prstGeom prst="rect">
            <a:avLst/>
          </a:prstGeom>
          <a:noFill/>
          <a:ln w="9525">
            <a:noFill/>
            <a:miter lim="800000"/>
            <a:headEnd/>
            <a:tailEnd/>
          </a:ln>
        </p:spPr>
        <p:txBody>
          <a:bodyPr>
            <a:spAutoFit/>
          </a:bodyPr>
          <a:lstStyle/>
          <a:p>
            <a:endParaRPr lang="en-US" altLang="zh-CN">
              <a:latin typeface="Calibri" pitchFamily="34" charset="0"/>
            </a:endParaRPr>
          </a:p>
          <a:p>
            <a:r>
              <a:rPr lang="en-US" altLang="zh-CN" sz="2000">
                <a:latin typeface="Calibri" pitchFamily="34" charset="0"/>
              </a:rPr>
              <a:t>In order to save the soul of American people, some intellectuals formed an informal discussing group. Those who were impacted by idealistic philosophy of France and Germany met irregularly to discuss the new ideas of life and society. Their thoughts were also influenced by oriental mysticism like Hindu and Chinese classics. In conclusion, American transcendentalism blended American tradition and some foreign influences.</a:t>
            </a:r>
          </a:p>
          <a:p>
            <a:endParaRPr lang="en-US" altLang="zh-CN" sz="2000">
              <a:latin typeface="Calibri" pitchFamily="34" charset="0"/>
            </a:endParaRPr>
          </a:p>
        </p:txBody>
      </p:sp>
      <p:sp>
        <p:nvSpPr>
          <p:cNvPr id="3" name="文本框 2"/>
          <p:cNvSpPr txBox="1"/>
          <p:nvPr/>
        </p:nvSpPr>
        <p:spPr>
          <a:xfrm>
            <a:off x="355600" y="566738"/>
            <a:ext cx="4137025" cy="582612"/>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fontAlgn="auto">
              <a:spcBef>
                <a:spcPts val="0"/>
              </a:spcBef>
              <a:spcAft>
                <a:spcPts val="0"/>
              </a:spcAft>
              <a:defRPr/>
            </a:pPr>
            <a:r>
              <a:rPr lang="zh-CN" altLang="en-US" sz="3200"/>
              <a:t>Transcendentalist Club</a:t>
            </a:r>
          </a:p>
        </p:txBody>
      </p:sp>
      <p:pic>
        <p:nvPicPr>
          <p:cNvPr id="18435" name="图片 3" descr="u=4283688331,725669859&amp;fm=21&amp;gp=0"/>
          <p:cNvPicPr>
            <a:picLocks noChangeAspect="1"/>
          </p:cNvPicPr>
          <p:nvPr/>
        </p:nvPicPr>
        <p:blipFill>
          <a:blip r:embed="rId2"/>
          <a:srcRect/>
          <a:stretch>
            <a:fillRect/>
          </a:stretch>
        </p:blipFill>
        <p:spPr bwMode="auto">
          <a:xfrm>
            <a:off x="4460875" y="3078163"/>
            <a:ext cx="1776413" cy="1776412"/>
          </a:xfrm>
          <a:prstGeom prst="rect">
            <a:avLst/>
          </a:prstGeom>
          <a:noFill/>
          <a:ln w="9525">
            <a:noFill/>
            <a:miter lim="800000"/>
            <a:headEnd/>
            <a:tailEnd/>
          </a:ln>
        </p:spPr>
      </p:pic>
      <p:pic>
        <p:nvPicPr>
          <p:cNvPr id="18436" name="图片 4" descr="u=1671695032,3735088158&amp;fm=21&amp;gp=0"/>
          <p:cNvPicPr>
            <a:picLocks noChangeAspect="1"/>
          </p:cNvPicPr>
          <p:nvPr/>
        </p:nvPicPr>
        <p:blipFill>
          <a:blip r:embed="rId3"/>
          <a:srcRect/>
          <a:stretch>
            <a:fillRect/>
          </a:stretch>
        </p:blipFill>
        <p:spPr bwMode="auto">
          <a:xfrm>
            <a:off x="6197600" y="3168650"/>
            <a:ext cx="2578100" cy="1663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5588" y="349250"/>
            <a:ext cx="3440112" cy="58420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fontAlgn="auto">
              <a:spcBef>
                <a:spcPts val="0"/>
              </a:spcBef>
              <a:spcAft>
                <a:spcPts val="0"/>
              </a:spcAft>
              <a:defRPr/>
            </a:pPr>
            <a:r>
              <a:rPr lang="en-US" altLang="zh-CN" sz="3200"/>
              <a:t>Main Concepts</a:t>
            </a:r>
          </a:p>
        </p:txBody>
      </p:sp>
      <p:sp>
        <p:nvSpPr>
          <p:cNvPr id="19458" name="文本框 2"/>
          <p:cNvSpPr txBox="1">
            <a:spLocks noChangeArrowheads="1"/>
          </p:cNvSpPr>
          <p:nvPr/>
        </p:nvSpPr>
        <p:spPr bwMode="auto">
          <a:xfrm>
            <a:off x="242888" y="1193800"/>
            <a:ext cx="8570912" cy="2530475"/>
          </a:xfrm>
          <a:prstGeom prst="rect">
            <a:avLst/>
          </a:prstGeom>
          <a:noFill/>
          <a:ln w="9525">
            <a:noFill/>
            <a:miter lim="800000"/>
            <a:headEnd/>
            <a:tailEnd/>
          </a:ln>
        </p:spPr>
        <p:txBody>
          <a:bodyPr>
            <a:spAutoFit/>
          </a:bodyPr>
          <a:lstStyle/>
          <a:p>
            <a:r>
              <a:rPr lang="en-US" altLang="zh-CN" sz="2000">
                <a:latin typeface="Calibri" pitchFamily="34" charset="0"/>
              </a:rPr>
              <a:t>(1) It took nature as the symbol of spirits of God. Nature was God's enlightenment toward human beings. So people should come close to nature for instructions. Nature showed humanity not only its own materiality but also taught human morality. Nature's beauty was the beauty of human mind.</a:t>
            </a:r>
          </a:p>
          <a:p>
            <a:r>
              <a:rPr lang="en-US" altLang="zh-CN" sz="2000">
                <a:latin typeface="Calibri" pitchFamily="34" charset="0"/>
              </a:rPr>
              <a:t>(2) The concept of “Oversoul"</a:t>
            </a:r>
          </a:p>
          <a:p>
            <a:r>
              <a:rPr lang="en-US" altLang="zh-CN" sz="2000">
                <a:latin typeface="Calibri" pitchFamily="34" charset="0"/>
              </a:rPr>
              <a:t>Emerson believed that </a:t>
            </a:r>
            <a:r>
              <a:rPr lang="en-US" altLang="zh-CN" sz="2000" i="1">
                <a:latin typeface="Calibri" pitchFamily="34" charset="0"/>
              </a:rPr>
              <a:t>Oversoul</a:t>
            </a:r>
            <a:r>
              <a:rPr lang="en-US" altLang="zh-CN" sz="2000">
                <a:latin typeface="Calibri" pitchFamily="34" charset="0"/>
              </a:rPr>
              <a:t> was an all-pervading unitary spiritual powers from which all things come and of which everyone was a part.</a:t>
            </a:r>
            <a:endParaRPr lang="zh-CN" altLang="en-US" sz="2000">
              <a:latin typeface="Calibri" pitchFamily="34" charset="0"/>
            </a:endParaRPr>
          </a:p>
          <a:p>
            <a:endParaRPr lang="en-US" altLang="zh-CN" sz="2000">
              <a:latin typeface="Calibri" pitchFamily="34" charset="0"/>
            </a:endParaRPr>
          </a:p>
        </p:txBody>
      </p:sp>
      <p:pic>
        <p:nvPicPr>
          <p:cNvPr id="19459" name="图片 3" descr="u=1341759879,90448866&amp;fm=21&amp;gp=0"/>
          <p:cNvPicPr>
            <a:picLocks noChangeAspect="1"/>
          </p:cNvPicPr>
          <p:nvPr/>
        </p:nvPicPr>
        <p:blipFill>
          <a:blip r:embed="rId2"/>
          <a:srcRect/>
          <a:stretch>
            <a:fillRect/>
          </a:stretch>
        </p:blipFill>
        <p:spPr bwMode="auto">
          <a:xfrm>
            <a:off x="2335213" y="3586163"/>
            <a:ext cx="2119312" cy="1400175"/>
          </a:xfrm>
          <a:prstGeom prst="rect">
            <a:avLst/>
          </a:prstGeom>
          <a:noFill/>
          <a:ln w="9525">
            <a:noFill/>
            <a:miter lim="800000"/>
            <a:headEnd/>
            <a:tailEnd/>
          </a:ln>
        </p:spPr>
      </p:pic>
      <p:pic>
        <p:nvPicPr>
          <p:cNvPr id="19460" name="图片 4" descr="u=3925157053,3087024143&amp;fm=21&amp;gp=0"/>
          <p:cNvPicPr>
            <a:picLocks noChangeAspect="1"/>
          </p:cNvPicPr>
          <p:nvPr/>
        </p:nvPicPr>
        <p:blipFill>
          <a:blip r:embed="rId3"/>
          <a:srcRect/>
          <a:stretch>
            <a:fillRect/>
          </a:stretch>
        </p:blipFill>
        <p:spPr bwMode="auto">
          <a:xfrm>
            <a:off x="319088" y="3532188"/>
            <a:ext cx="1887537" cy="1439862"/>
          </a:xfrm>
          <a:prstGeom prst="rect">
            <a:avLst/>
          </a:prstGeom>
          <a:noFill/>
          <a:ln w="9525">
            <a:noFill/>
            <a:miter lim="800000"/>
            <a:headEnd/>
            <a:tailEnd/>
          </a:ln>
        </p:spPr>
      </p:pic>
      <p:pic>
        <p:nvPicPr>
          <p:cNvPr id="19461" name="图片 5" descr="u=3572253624,3298329606&amp;fm=21&amp;gp=0"/>
          <p:cNvPicPr>
            <a:picLocks noChangeAspect="1"/>
          </p:cNvPicPr>
          <p:nvPr/>
        </p:nvPicPr>
        <p:blipFill>
          <a:blip r:embed="rId4"/>
          <a:srcRect/>
          <a:stretch>
            <a:fillRect/>
          </a:stretch>
        </p:blipFill>
        <p:spPr bwMode="auto">
          <a:xfrm>
            <a:off x="4552950" y="3595688"/>
            <a:ext cx="2003425" cy="1381125"/>
          </a:xfrm>
          <a:prstGeom prst="rect">
            <a:avLst/>
          </a:prstGeom>
          <a:noFill/>
          <a:ln w="9525">
            <a:noFill/>
            <a:miter lim="800000"/>
            <a:headEnd/>
            <a:tailEnd/>
          </a:ln>
        </p:spPr>
      </p:pic>
      <p:pic>
        <p:nvPicPr>
          <p:cNvPr id="19462" name="图片 6" descr="u=1609380132,1622238380&amp;fm=21&amp;gp=0"/>
          <p:cNvPicPr>
            <a:picLocks noChangeAspect="1"/>
          </p:cNvPicPr>
          <p:nvPr/>
        </p:nvPicPr>
        <p:blipFill>
          <a:blip r:embed="rId5"/>
          <a:srcRect/>
          <a:stretch>
            <a:fillRect/>
          </a:stretch>
        </p:blipFill>
        <p:spPr bwMode="auto">
          <a:xfrm>
            <a:off x="6637338" y="3609975"/>
            <a:ext cx="2200275" cy="13747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文本框 1"/>
          <p:cNvSpPr txBox="1">
            <a:spLocks noChangeArrowheads="1"/>
          </p:cNvSpPr>
          <p:nvPr/>
        </p:nvSpPr>
        <p:spPr bwMode="auto">
          <a:xfrm>
            <a:off x="698500" y="371475"/>
            <a:ext cx="7107238" cy="1008063"/>
          </a:xfrm>
          <a:prstGeom prst="rect">
            <a:avLst/>
          </a:prstGeom>
          <a:noFill/>
          <a:ln w="9525">
            <a:noFill/>
            <a:miter lim="800000"/>
            <a:headEnd/>
            <a:tailEnd/>
          </a:ln>
        </p:spPr>
        <p:txBody>
          <a:bodyPr>
            <a:spAutoFit/>
          </a:bodyPr>
          <a:lstStyle/>
          <a:p>
            <a:r>
              <a:rPr lang="en-US" altLang="zh-CN" sz="2000">
                <a:latin typeface="Calibri" pitchFamily="34" charset="0"/>
              </a:rPr>
              <a:t>(3) It stressed the power of intuition. People could learn things both from the outside world by the means of  five senses and learn from the inner world by intuition.</a:t>
            </a:r>
          </a:p>
        </p:txBody>
      </p:sp>
      <p:pic>
        <p:nvPicPr>
          <p:cNvPr id="3" name="图片 2"/>
          <p:cNvPicPr>
            <a:picLocks noChangeAspect="1"/>
          </p:cNvPicPr>
          <p:nvPr/>
        </p:nvPicPr>
        <p:blipFill>
          <a:blip r:embed="rId2"/>
          <a:srcRect/>
          <a:stretch>
            <a:fillRect/>
          </a:stretch>
        </p:blipFill>
        <p:spPr bwMode="auto">
          <a:xfrm>
            <a:off x="801688" y="1679575"/>
            <a:ext cx="6364287" cy="2092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510</Words>
  <Application>Kingsoft Office WPP</Application>
  <PresentationFormat>全屏显示(16:9)</PresentationFormat>
  <Paragraphs>32</Paragraphs>
  <Slides>13</Slides>
  <Notes>0</Notes>
  <HiddenSlides>0</HiddenSlides>
  <MMClips>0</MMClips>
  <ScaleCrop>false</ScaleCrop>
  <HeadingPairs>
    <vt:vector size="6" baseType="variant">
      <vt:variant>
        <vt:lpstr>已用的字体</vt:lpstr>
      </vt:variant>
      <vt:variant>
        <vt:i4>5</vt:i4>
      </vt:variant>
      <vt:variant>
        <vt:lpstr>演示文稿设计模板</vt:lpstr>
      </vt:variant>
      <vt:variant>
        <vt:i4>1</vt:i4>
      </vt:variant>
      <vt:variant>
        <vt:lpstr>幻灯片标题</vt:lpstr>
      </vt:variant>
      <vt:variant>
        <vt:i4>13</vt:i4>
      </vt:variant>
    </vt:vector>
  </HeadingPairs>
  <TitlesOfParts>
    <vt:vector size="19" baseType="lpstr">
      <vt:lpstr>Calibri</vt:lpstr>
      <vt:lpstr>宋体</vt:lpstr>
      <vt:lpstr>Arial</vt:lpstr>
      <vt:lpstr>Calibri Light</vt:lpstr>
      <vt:lpstr>+mn-ea</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yxshu</dc:creator>
  <cp:lastModifiedBy>niuniu</cp:lastModifiedBy>
  <cp:revision>6</cp:revision>
  <dcterms:created xsi:type="dcterms:W3CDTF">2016-04-06T08:05:00Z</dcterms:created>
  <dcterms:modified xsi:type="dcterms:W3CDTF">2016-08-15T02:14:27Z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2052-10.1.0.5554</vt:lpwstr>
  </property>
</Properties>
</file>